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</p:sldMasterIdLst>
  <p:notesMasterIdLst>
    <p:notesMasterId r:id="rId17"/>
  </p:notesMasterIdLst>
  <p:sldIdLst>
    <p:sldId id="261" r:id="rId2"/>
    <p:sldId id="278" r:id="rId3"/>
    <p:sldId id="289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98" r:id="rId12"/>
    <p:sldId id="299" r:id="rId13"/>
    <p:sldId id="300" r:id="rId14"/>
    <p:sldId id="301" r:id="rId15"/>
    <p:sldId id="259" r:id="rId1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BFE2F3"/>
    <a:srgbClr val="C31823"/>
    <a:srgbClr val="C9151E"/>
    <a:srgbClr val="E9CBBC"/>
    <a:srgbClr val="E0A487"/>
    <a:srgbClr val="D97C5B"/>
    <a:srgbClr val="CC141E"/>
    <a:srgbClr val="D05035"/>
    <a:srgbClr val="C816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27" autoAdjust="0"/>
    <p:restoredTop sz="94785" autoAdjust="0"/>
  </p:normalViewPr>
  <p:slideViewPr>
    <p:cSldViewPr snapToGrid="0">
      <p:cViewPr varScale="1">
        <p:scale>
          <a:sx n="161" d="100"/>
          <a:sy n="161" d="100"/>
        </p:scale>
        <p:origin x="202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161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FE78F-58BC-423A-A341-D0065C580108}" type="datetimeFigureOut">
              <a:rPr lang="zh-CN" altLang="en-US" smtClean="0"/>
              <a:t>2023/2/24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B1CD8-9F96-4F1D-A5B8-2D9E0ECCEB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916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此页可以删除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091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1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07005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034521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8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18912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8250027" y="313202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6" y="313202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4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 userDrawn="1"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44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pos="389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6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 userDrawn="1"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223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8250027" y="313202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6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6" y="313202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4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pos="3895">
          <p15:clr>
            <a:srgbClr val="FBAE40"/>
          </p15:clr>
        </p15:guide>
        <p15:guide id="3" pos="5193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1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4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5" y="5245248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单击以编辑母版副标题样式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5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099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21">
          <p15:clr>
            <a:srgbClr val="FBAE40"/>
          </p15:clr>
        </p15:guide>
        <p15:guide id="3" pos="295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2546"/>
            <a:ext cx="9144000" cy="27965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1" y="4211593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28650" y="1552217"/>
            <a:ext cx="7886700" cy="1325563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55107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9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697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25002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1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z="1200" smtClean="0"/>
              <a:pPr lvl="0"/>
              <a:t>‹#›</a:t>
            </a:fld>
            <a:endParaRPr lang="zh-CN" altLang="en-US" sz="1200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  <p:sp>
        <p:nvSpPr>
          <p:cNvPr id="16" name="文本框 15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5"/>
          <p:cNvSpPr txBox="1">
            <a:spLocks/>
          </p:cNvSpPr>
          <p:nvPr userDrawn="1"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6287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4" y="6100773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1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9144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9144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92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167">
          <p15:clr>
            <a:srgbClr val="FBAE40"/>
          </p15:clr>
        </p15:guide>
        <p15:guide id="2" pos="153">
          <p15:clr>
            <a:srgbClr val="FBAE40"/>
          </p15:clr>
        </p15:guide>
        <p15:guide id="3" pos="5556" userDrawn="1">
          <p15:clr>
            <a:srgbClr val="FBAE40"/>
          </p15:clr>
        </p15:guide>
        <p15:guide id="4" pos="20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52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6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z="1200" smtClean="0"/>
              <a:pPr lvl="0"/>
              <a:t>‹#›</a:t>
            </a:fld>
            <a:endParaRPr lang="zh-CN" altLang="en-US" sz="1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5"/>
          <p:cNvSpPr txBox="1">
            <a:spLocks/>
          </p:cNvSpPr>
          <p:nvPr userDrawn="1"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072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438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文本框 4"/>
          <p:cNvSpPr txBox="1"/>
          <p:nvPr/>
        </p:nvSpPr>
        <p:spPr>
          <a:xfrm>
            <a:off x="825002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1" y="313202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4775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4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43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323851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>
                <a:solidFill>
                  <a:schemeClr val="accent1"/>
                </a:solidFill>
              </a:rPr>
              <a:t>单击此处编辑母版标题样式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9" y="807632"/>
            <a:ext cx="8340421" cy="5865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sp>
        <p:nvSpPr>
          <p:cNvPr id="9" name="标题 1"/>
          <p:cNvSpPr txBox="1">
            <a:spLocks/>
          </p:cNvSpPr>
          <p:nvPr userDrawn="1"/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accent1"/>
                </a:solidFill>
              </a:rPr>
              <a:t>单击此处编辑母版标题样式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878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Wireshark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使用教程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2</a:t>
            </a:r>
            <a:r>
              <a:rPr lang="zh-CN" altLang="en-US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1722887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过滤器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FE4D3C-F2F4-428C-BA14-D304FC94A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24" y="1809452"/>
            <a:ext cx="4495312" cy="33852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E5091FC-A3DD-4460-AD3A-39A8AB5DD100}"/>
              </a:ext>
            </a:extLst>
          </p:cNvPr>
          <p:cNvSpPr txBox="1"/>
          <p:nvPr/>
        </p:nvSpPr>
        <p:spPr>
          <a:xfrm>
            <a:off x="5702059" y="1794049"/>
            <a:ext cx="338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9</a:t>
            </a:r>
            <a:r>
              <a:rPr lang="zh-CN" altLang="en-US" dirty="0"/>
              <a:t>分</a:t>
            </a:r>
            <a:r>
              <a:rPr lang="en-US" altLang="zh-CN" dirty="0"/>
              <a:t>20</a:t>
            </a:r>
            <a:r>
              <a:rPr lang="zh-CN" altLang="en-US" dirty="0"/>
              <a:t>秒共捕获</a:t>
            </a:r>
            <a:r>
              <a:rPr lang="en-US" altLang="zh-CN" dirty="0"/>
              <a:t>3889</a:t>
            </a:r>
            <a:r>
              <a:rPr lang="zh-CN" altLang="en-US" dirty="0"/>
              <a:t>条网络封包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2894FB7-21B4-494A-8A7A-1F0CCA8934A5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>
            <a:off x="4989336" y="1978715"/>
            <a:ext cx="7127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0602A668-5C99-4388-BDA8-CBB7E7985A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969"/>
          <a:stretch/>
        </p:blipFill>
        <p:spPr>
          <a:xfrm>
            <a:off x="702199" y="2578231"/>
            <a:ext cx="4892885" cy="293356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477CC67C-03DE-43EC-B096-64D5387CF4D5}"/>
              </a:ext>
            </a:extLst>
          </p:cNvPr>
          <p:cNvSpPr txBox="1"/>
          <p:nvPr/>
        </p:nvSpPr>
        <p:spPr>
          <a:xfrm>
            <a:off x="5995359" y="3721847"/>
            <a:ext cx="225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通过表达式来过滤出符合条件的网络封包。</a:t>
            </a:r>
          </a:p>
        </p:txBody>
      </p:sp>
    </p:spTree>
    <p:extLst>
      <p:ext uri="{BB962C8B-B14F-4D97-AF65-F5344CB8AC3E}">
        <p14:creationId xmlns:p14="http://schemas.microsoft.com/office/powerpoint/2010/main" val="3223955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过滤器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FD00F57-35D0-46C8-A4EE-A0C6076DD55F}"/>
              </a:ext>
            </a:extLst>
          </p:cNvPr>
          <p:cNvSpPr txBox="1"/>
          <p:nvPr/>
        </p:nvSpPr>
        <p:spPr>
          <a:xfrm>
            <a:off x="494025" y="1690777"/>
            <a:ext cx="8155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 err="1"/>
              <a:t>ip.src</a:t>
            </a:r>
            <a:r>
              <a:rPr lang="en-US" altLang="zh-CN" dirty="0"/>
              <a:t>==192.168.253.129/</a:t>
            </a:r>
            <a:r>
              <a:rPr lang="en-US" altLang="zh-CN" dirty="0" err="1"/>
              <a:t>ip.dst</a:t>
            </a:r>
            <a:r>
              <a:rPr lang="en-US" altLang="zh-CN" dirty="0"/>
              <a:t>==2.23.154.35</a:t>
            </a:r>
            <a:r>
              <a:rPr lang="zh-CN" altLang="en-US" dirty="0"/>
              <a:t>（</a:t>
            </a:r>
            <a:r>
              <a:rPr lang="en-US" altLang="zh-CN" dirty="0" err="1"/>
              <a:t>src</a:t>
            </a:r>
            <a:r>
              <a:rPr lang="zh-CN" altLang="en-US" dirty="0"/>
              <a:t>表示源，</a:t>
            </a:r>
            <a:r>
              <a:rPr lang="en-US" altLang="zh-CN" dirty="0" err="1"/>
              <a:t>dst</a:t>
            </a:r>
            <a:r>
              <a:rPr lang="zh-CN" altLang="en-US" dirty="0"/>
              <a:t>表示目的）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3878E4F-802C-43C3-93C4-7C06104AE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94" y="2079076"/>
            <a:ext cx="8298611" cy="17520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72C88DB-D7D2-45EC-9096-5E918F55D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58" y="3917547"/>
            <a:ext cx="8227283" cy="37669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C00C4CA-BB78-4E15-80BA-1AF2F097649D}"/>
              </a:ext>
            </a:extLst>
          </p:cNvPr>
          <p:cNvSpPr txBox="1"/>
          <p:nvPr/>
        </p:nvSpPr>
        <p:spPr>
          <a:xfrm>
            <a:off x="181429" y="4412803"/>
            <a:ext cx="899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 err="1"/>
              <a:t>tcp.port</a:t>
            </a:r>
            <a:r>
              <a:rPr lang="en-US" altLang="zh-CN" dirty="0"/>
              <a:t> == 80 || </a:t>
            </a:r>
            <a:r>
              <a:rPr lang="en-US" altLang="zh-CN" dirty="0" err="1"/>
              <a:t>udp.port</a:t>
            </a:r>
            <a:r>
              <a:rPr lang="en-US" altLang="zh-CN" dirty="0"/>
              <a:t> == 80</a:t>
            </a:r>
            <a:r>
              <a:rPr lang="zh-CN" altLang="en-US" dirty="0"/>
              <a:t>（</a:t>
            </a:r>
            <a:r>
              <a:rPr lang="en-US" altLang="zh-CN" dirty="0"/>
              <a:t>port</a:t>
            </a:r>
            <a:r>
              <a:rPr lang="zh-CN" altLang="en-US" dirty="0"/>
              <a:t>端口，数小的端口一般被保留用于专门的服务）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77CA836-D834-493B-B730-7180BB9BC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02" y="4908025"/>
            <a:ext cx="7444595" cy="169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720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过滤器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85498DA-B103-4808-BF87-E3DD30D5D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265" y="2089324"/>
            <a:ext cx="2457793" cy="35247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2EDE59D-F45D-4A0C-A333-81E900C1715D}"/>
              </a:ext>
            </a:extLst>
          </p:cNvPr>
          <p:cNvSpPr txBox="1"/>
          <p:nvPr/>
        </p:nvSpPr>
        <p:spPr>
          <a:xfrm>
            <a:off x="970840" y="2559033"/>
            <a:ext cx="29588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即使不知道对应的参数名称，</a:t>
            </a:r>
            <a:r>
              <a:rPr lang="en-US" altLang="zh-CN" dirty="0" err="1"/>
              <a:t>wireshark</a:t>
            </a:r>
            <a:r>
              <a:rPr lang="zh-CN" altLang="en-US" dirty="0"/>
              <a:t>会提醒某个协议中可以用于过滤的参数名称。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巧妙利用过滤器，可以方便找到想要的网络封包，节省大量时间</a:t>
            </a:r>
          </a:p>
        </p:txBody>
      </p:sp>
    </p:spTree>
    <p:extLst>
      <p:ext uri="{BB962C8B-B14F-4D97-AF65-F5344CB8AC3E}">
        <p14:creationId xmlns:p14="http://schemas.microsoft.com/office/powerpoint/2010/main" val="1670902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演示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C8BEE09-5774-4831-850B-7CDD7B28DFD4}"/>
              </a:ext>
            </a:extLst>
          </p:cNvPr>
          <p:cNvSpPr txBox="1"/>
          <p:nvPr/>
        </p:nvSpPr>
        <p:spPr>
          <a:xfrm>
            <a:off x="494024" y="1694537"/>
            <a:ext cx="694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抓包，打开百度网站，找出百度服务器和本机通信的网络封包</a:t>
            </a:r>
          </a:p>
        </p:txBody>
      </p:sp>
      <p:pic>
        <p:nvPicPr>
          <p:cNvPr id="4" name="wireshark实操视频">
            <a:hlinkClick r:id="" action="ppaction://media"/>
            <a:extLst>
              <a:ext uri="{FF2B5EF4-FFF2-40B4-BE49-F238E27FC236}">
                <a16:creationId xmlns:a16="http://schemas.microsoft.com/office/drawing/2014/main" id="{84E47AE2-F398-49D9-97A7-C3FB46C6D1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6226" y="2063869"/>
            <a:ext cx="7527758" cy="470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0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2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C8BEE09-5774-4831-850B-7CDD7B28DFD4}"/>
              </a:ext>
            </a:extLst>
          </p:cNvPr>
          <p:cNvSpPr txBox="1"/>
          <p:nvPr/>
        </p:nvSpPr>
        <p:spPr>
          <a:xfrm>
            <a:off x="603271" y="1730163"/>
            <a:ext cx="79374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dirty="0"/>
              <a:t>请你选择一个网站进行访问，使用</a:t>
            </a:r>
            <a:r>
              <a:rPr lang="en-US" altLang="zh-CN" dirty="0" err="1"/>
              <a:t>wireshark</a:t>
            </a:r>
            <a:r>
              <a:rPr lang="zh-CN" altLang="en-US" dirty="0"/>
              <a:t>抓取你的电脑和该网站服务器之间的网络封包，并回答以下问题：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、请解释你的电脑查询该网站服务器</a:t>
            </a:r>
            <a:r>
              <a:rPr lang="en-US" altLang="zh-CN" dirty="0"/>
              <a:t>IP</a:t>
            </a:r>
            <a:r>
              <a:rPr lang="zh-CN" altLang="en-US" dirty="0"/>
              <a:t>地址的网络封包中</a:t>
            </a:r>
            <a:r>
              <a:rPr lang="zh-CN" altLang="en-US"/>
              <a:t>的参数。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、访问该网站的</a:t>
            </a:r>
            <a:r>
              <a:rPr lang="en-US" altLang="zh-CN" dirty="0"/>
              <a:t>IP</a:t>
            </a:r>
            <a:r>
              <a:rPr lang="zh-CN" altLang="en-US" dirty="0"/>
              <a:t>地址是什么？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、你的电脑和该网站服务器之间的通信使用了那些协议？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16100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23348" y="1816797"/>
            <a:ext cx="24192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</a:rPr>
              <a:t>谢 谢！</a:t>
            </a:r>
          </a:p>
        </p:txBody>
      </p:sp>
    </p:spTree>
    <p:extLst>
      <p:ext uri="{BB962C8B-B14F-4D97-AF65-F5344CB8AC3E}">
        <p14:creationId xmlns:p14="http://schemas.microsoft.com/office/powerpoint/2010/main" val="564054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574183"/>
          </a:xfrm>
        </p:spPr>
        <p:txBody>
          <a:bodyPr>
            <a:normAutofit/>
          </a:bodyPr>
          <a:lstStyle/>
          <a:p>
            <a:r>
              <a:rPr lang="zh-CN" altLang="en-US" dirty="0"/>
              <a:t>网络封包分析软件，通过截取网络封包，展示电脑网卡上的数据报文。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 err="1"/>
              <a:t>wireshark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EFE42A-D4C6-4CF3-AED4-D3C455094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275" y="2259861"/>
            <a:ext cx="6547449" cy="443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78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抓包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B6C0E3C-32D7-4787-AF0D-B5BF051D9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204" y="1685678"/>
            <a:ext cx="6659592" cy="451263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3DAD09F-4F6A-45AB-9AA1-2F8607C73FAD}"/>
              </a:ext>
            </a:extLst>
          </p:cNvPr>
          <p:cNvSpPr/>
          <p:nvPr/>
        </p:nvSpPr>
        <p:spPr>
          <a:xfrm>
            <a:off x="2186940" y="2964180"/>
            <a:ext cx="403860" cy="129540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4CB55CA-1C4F-42F2-B6B4-2655FCD7755D}"/>
              </a:ext>
            </a:extLst>
          </p:cNvPr>
          <p:cNvSpPr/>
          <p:nvPr/>
        </p:nvSpPr>
        <p:spPr>
          <a:xfrm>
            <a:off x="3436476" y="2964180"/>
            <a:ext cx="403860" cy="129540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8D323C7-AFBB-41E3-839A-99FD8C9A4271}"/>
              </a:ext>
            </a:extLst>
          </p:cNvPr>
          <p:cNvSpPr txBox="1"/>
          <p:nvPr/>
        </p:nvSpPr>
        <p:spPr>
          <a:xfrm>
            <a:off x="358140" y="2491740"/>
            <a:ext cx="1325880" cy="36933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网络适配器</a:t>
            </a:r>
          </a:p>
        </p:txBody>
      </p: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574A4CE8-8FAB-4EB5-8180-A0CA2847DE7A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>
          <a:xfrm>
            <a:off x="1684020" y="2676406"/>
            <a:ext cx="502920" cy="3525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ACE696F-F5DF-4AB1-B738-3F2E4A8C6B66}"/>
              </a:ext>
            </a:extLst>
          </p:cNvPr>
          <p:cNvSpPr txBox="1"/>
          <p:nvPr/>
        </p:nvSpPr>
        <p:spPr>
          <a:xfrm>
            <a:off x="4831080" y="3110746"/>
            <a:ext cx="1699260" cy="64633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该网络适配器上数据的多少</a:t>
            </a:r>
          </a:p>
        </p:txBody>
      </p: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23EE6A85-0457-437C-9E0C-53263E89AA2D}"/>
              </a:ext>
            </a:extLst>
          </p:cNvPr>
          <p:cNvCxnSpPr>
            <a:cxnSpLocks/>
            <a:stCxn id="16" idx="1"/>
            <a:endCxn id="11" idx="3"/>
          </p:cNvCxnSpPr>
          <p:nvPr/>
        </p:nvCxnSpPr>
        <p:spPr>
          <a:xfrm rot="10800000">
            <a:off x="3840336" y="3028950"/>
            <a:ext cx="990744" cy="4049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902012E8-9EDC-4096-8AEA-5618A82D1FCF}"/>
              </a:ext>
            </a:extLst>
          </p:cNvPr>
          <p:cNvSpPr txBox="1"/>
          <p:nvPr/>
        </p:nvSpPr>
        <p:spPr>
          <a:xfrm>
            <a:off x="1242204" y="6324600"/>
            <a:ext cx="665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选择想要抓包的网卡进行抓包</a:t>
            </a:r>
          </a:p>
        </p:txBody>
      </p:sp>
    </p:spTree>
    <p:extLst>
      <p:ext uri="{BB962C8B-B14F-4D97-AF65-F5344CB8AC3E}">
        <p14:creationId xmlns:p14="http://schemas.microsoft.com/office/powerpoint/2010/main" val="206131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抓包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7B9237E-F16E-4886-A7C0-67E01FFDD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435" y="1701800"/>
            <a:ext cx="6587130" cy="447126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9F25A11-D491-4CA5-93AF-7F670D19262C}"/>
              </a:ext>
            </a:extLst>
          </p:cNvPr>
          <p:cNvSpPr/>
          <p:nvPr/>
        </p:nvSpPr>
        <p:spPr>
          <a:xfrm>
            <a:off x="1278435" y="2260121"/>
            <a:ext cx="6587130" cy="1759788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EB060A0-5629-4BDB-B83D-08C4E2D18750}"/>
              </a:ext>
            </a:extLst>
          </p:cNvPr>
          <p:cNvSpPr txBox="1"/>
          <p:nvPr/>
        </p:nvSpPr>
        <p:spPr>
          <a:xfrm>
            <a:off x="54077" y="2596994"/>
            <a:ext cx="879894" cy="36933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数据包</a:t>
            </a:r>
          </a:p>
        </p:txBody>
      </p:sp>
      <p:cxnSp>
        <p:nvCxnSpPr>
          <p:cNvPr id="12" name="连接符: 肘形 11">
            <a:extLst>
              <a:ext uri="{FF2B5EF4-FFF2-40B4-BE49-F238E27FC236}">
                <a16:creationId xmlns:a16="http://schemas.microsoft.com/office/drawing/2014/main" id="{DB8D5B6C-C463-4FE9-801D-90B7500DA323}"/>
              </a:ext>
            </a:extLst>
          </p:cNvPr>
          <p:cNvCxnSpPr>
            <a:stCxn id="10" idx="3"/>
            <a:endCxn id="9" idx="1"/>
          </p:cNvCxnSpPr>
          <p:nvPr/>
        </p:nvCxnSpPr>
        <p:spPr>
          <a:xfrm>
            <a:off x="933971" y="2781660"/>
            <a:ext cx="344464" cy="35835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B97E8AA3-38D3-47C5-9005-59A15CDB3171}"/>
              </a:ext>
            </a:extLst>
          </p:cNvPr>
          <p:cNvSpPr txBox="1"/>
          <p:nvPr/>
        </p:nvSpPr>
        <p:spPr>
          <a:xfrm>
            <a:off x="789317" y="6326401"/>
            <a:ext cx="756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每条数据包括序号、时间、源地址、目的地址、协议、长度以及相关信息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40FC5A3-5D17-4C9F-BEB9-26928DF0CA16}"/>
              </a:ext>
            </a:extLst>
          </p:cNvPr>
          <p:cNvSpPr/>
          <p:nvPr/>
        </p:nvSpPr>
        <p:spPr>
          <a:xfrm>
            <a:off x="1436442" y="2019479"/>
            <a:ext cx="133566" cy="122361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C851357-0AE9-43CB-8352-0FA8E3FBA77C}"/>
              </a:ext>
            </a:extLst>
          </p:cNvPr>
          <p:cNvSpPr txBox="1"/>
          <p:nvPr/>
        </p:nvSpPr>
        <p:spPr>
          <a:xfrm>
            <a:off x="68114" y="1757081"/>
            <a:ext cx="641571" cy="64633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停止抓包</a:t>
            </a:r>
          </a:p>
        </p:txBody>
      </p: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38F4970F-02AF-4260-8004-CA8D0D146EA3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>
            <a:off x="709685" y="2080247"/>
            <a:ext cx="726757" cy="4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F45C7953-228C-4884-9483-4EC8EE1819AB}"/>
              </a:ext>
            </a:extLst>
          </p:cNvPr>
          <p:cNvSpPr/>
          <p:nvPr/>
        </p:nvSpPr>
        <p:spPr>
          <a:xfrm>
            <a:off x="1588099" y="2022267"/>
            <a:ext cx="133566" cy="122361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96C5D58-62F8-4FD8-81D1-1FE16F2BC2CC}"/>
              </a:ext>
            </a:extLst>
          </p:cNvPr>
          <p:cNvSpPr txBox="1"/>
          <p:nvPr/>
        </p:nvSpPr>
        <p:spPr>
          <a:xfrm>
            <a:off x="2284264" y="902131"/>
            <a:ext cx="641571" cy="64633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重新抓包</a:t>
            </a:r>
          </a:p>
        </p:txBody>
      </p: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3BE3A787-89B3-4843-A3DC-0AB0B51CFB3A}"/>
              </a:ext>
            </a:extLst>
          </p:cNvPr>
          <p:cNvCxnSpPr>
            <a:stCxn id="25" idx="2"/>
            <a:endCxn id="24" idx="0"/>
          </p:cNvCxnSpPr>
          <p:nvPr/>
        </p:nvCxnSpPr>
        <p:spPr>
          <a:xfrm rot="5400000">
            <a:off x="1893064" y="1310280"/>
            <a:ext cx="473805" cy="9501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45392E69-09E4-4E6C-852A-01CB946B931A}"/>
              </a:ext>
            </a:extLst>
          </p:cNvPr>
          <p:cNvSpPr/>
          <p:nvPr/>
        </p:nvSpPr>
        <p:spPr>
          <a:xfrm>
            <a:off x="1278434" y="4178060"/>
            <a:ext cx="3293566" cy="1843178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ACB4B1B-3D5B-4A3E-B018-BD672F72D329}"/>
              </a:ext>
            </a:extLst>
          </p:cNvPr>
          <p:cNvSpPr/>
          <p:nvPr/>
        </p:nvSpPr>
        <p:spPr>
          <a:xfrm>
            <a:off x="4571999" y="4165983"/>
            <a:ext cx="3293566" cy="1843178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0A1CAA0-2ED8-4DEC-8646-7562F61DBBBA}"/>
              </a:ext>
            </a:extLst>
          </p:cNvPr>
          <p:cNvSpPr txBox="1"/>
          <p:nvPr/>
        </p:nvSpPr>
        <p:spPr>
          <a:xfrm>
            <a:off x="68114" y="4805381"/>
            <a:ext cx="879894" cy="92333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数据包详细信息</a:t>
            </a:r>
          </a:p>
        </p:txBody>
      </p:sp>
      <p:cxnSp>
        <p:nvCxnSpPr>
          <p:cNvPr id="34" name="连接符: 肘形 33">
            <a:extLst>
              <a:ext uri="{FF2B5EF4-FFF2-40B4-BE49-F238E27FC236}">
                <a16:creationId xmlns:a16="http://schemas.microsoft.com/office/drawing/2014/main" id="{7C782D9A-188F-4E07-AC5E-48175DF46F04}"/>
              </a:ext>
            </a:extLst>
          </p:cNvPr>
          <p:cNvCxnSpPr>
            <a:stCxn id="32" idx="3"/>
            <a:endCxn id="30" idx="1"/>
          </p:cNvCxnSpPr>
          <p:nvPr/>
        </p:nvCxnSpPr>
        <p:spPr>
          <a:xfrm flipV="1">
            <a:off x="948008" y="5099649"/>
            <a:ext cx="330426" cy="1673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EFAE2219-B178-4EA3-9EF6-133DF81F9433}"/>
              </a:ext>
            </a:extLst>
          </p:cNvPr>
          <p:cNvSpPr txBox="1"/>
          <p:nvPr/>
        </p:nvSpPr>
        <p:spPr>
          <a:xfrm>
            <a:off x="8195992" y="5237390"/>
            <a:ext cx="879894" cy="64633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数据包内容</a:t>
            </a:r>
          </a:p>
        </p:txBody>
      </p:sp>
      <p:cxnSp>
        <p:nvCxnSpPr>
          <p:cNvPr id="39" name="连接符: 肘形 38">
            <a:extLst>
              <a:ext uri="{FF2B5EF4-FFF2-40B4-BE49-F238E27FC236}">
                <a16:creationId xmlns:a16="http://schemas.microsoft.com/office/drawing/2014/main" id="{ABB0DBC8-335F-4569-A4B8-D6B906A22077}"/>
              </a:ext>
            </a:extLst>
          </p:cNvPr>
          <p:cNvCxnSpPr>
            <a:stCxn id="37" idx="1"/>
            <a:endCxn id="31" idx="3"/>
          </p:cNvCxnSpPr>
          <p:nvPr/>
        </p:nvCxnSpPr>
        <p:spPr>
          <a:xfrm rot="10800000">
            <a:off x="7865566" y="5087572"/>
            <a:ext cx="330427" cy="47298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134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网络封包分析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4D8B368-FF1B-4C27-BD50-33A7B236A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8462"/>
            <a:ext cx="5520905" cy="244785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F4A924B-DF6C-4B2E-83BD-908E02E2D038}"/>
              </a:ext>
            </a:extLst>
          </p:cNvPr>
          <p:cNvSpPr txBox="1"/>
          <p:nvPr/>
        </p:nvSpPr>
        <p:spPr>
          <a:xfrm>
            <a:off x="6297282" y="2186817"/>
            <a:ext cx="1923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不同的网络封包标有不同的颜色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5363F9A-67EE-47D1-B313-C4A7051A8B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226"/>
          <a:stretch/>
        </p:blipFill>
        <p:spPr>
          <a:xfrm>
            <a:off x="1364987" y="3996321"/>
            <a:ext cx="1766402" cy="278156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B2BFA9C-9D46-4329-9628-CC4A182FCD71}"/>
              </a:ext>
            </a:extLst>
          </p:cNvPr>
          <p:cNvSpPr/>
          <p:nvPr/>
        </p:nvSpPr>
        <p:spPr>
          <a:xfrm>
            <a:off x="1514078" y="6483758"/>
            <a:ext cx="1556925" cy="149955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6A1D8AE-4E27-4CE9-A757-9D0D89703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2648" y="4007601"/>
            <a:ext cx="5046094" cy="2753030"/>
          </a:xfrm>
          <a:prstGeom prst="rect">
            <a:avLst/>
          </a:prstGeom>
        </p:spPr>
      </p:pic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3D745E56-D04A-4B1E-98C1-937664BD4654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 flipV="1">
            <a:off x="3131389" y="5384116"/>
            <a:ext cx="911259" cy="2986"/>
          </a:xfrm>
          <a:prstGeom prst="bentConnector3">
            <a:avLst>
              <a:gd name="adj1" fmla="val 952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57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网络封包分析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108CFE-785A-4C07-A301-59668321A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8462"/>
            <a:ext cx="5010377" cy="152821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3F656DC-D2AB-4AB3-9B35-E02AB0ACF2A4}"/>
              </a:ext>
            </a:extLst>
          </p:cNvPr>
          <p:cNvSpPr/>
          <p:nvPr/>
        </p:nvSpPr>
        <p:spPr>
          <a:xfrm>
            <a:off x="0" y="2191109"/>
            <a:ext cx="5010377" cy="103518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2CCFD1E-D51E-46BC-BBE2-F7F4A5C73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381" y="3103362"/>
            <a:ext cx="5296619" cy="3665561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A6CF185-24D0-46F4-A5C4-4DE186CCE1DB}"/>
              </a:ext>
            </a:extLst>
          </p:cNvPr>
          <p:cNvSpPr/>
          <p:nvPr/>
        </p:nvSpPr>
        <p:spPr>
          <a:xfrm>
            <a:off x="3886199" y="3338920"/>
            <a:ext cx="5218981" cy="1353850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E80A9F09-1D19-436E-BD20-6A51E1C976B5}"/>
              </a:ext>
            </a:extLst>
          </p:cNvPr>
          <p:cNvCxnSpPr>
            <a:stCxn id="13" idx="3"/>
            <a:endCxn id="6" idx="0"/>
          </p:cNvCxnSpPr>
          <p:nvPr/>
        </p:nvCxnSpPr>
        <p:spPr>
          <a:xfrm>
            <a:off x="5010377" y="2242868"/>
            <a:ext cx="1485314" cy="8604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995DC16-21C9-4682-B56C-80B98E580A01}"/>
              </a:ext>
            </a:extLst>
          </p:cNvPr>
          <p:cNvSpPr txBox="1"/>
          <p:nvPr/>
        </p:nvSpPr>
        <p:spPr>
          <a:xfrm>
            <a:off x="390507" y="3650855"/>
            <a:ext cx="1449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双击某一个包，查看其详细内容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A17B768-7669-43C9-BD5E-671BF3197EB5}"/>
              </a:ext>
            </a:extLst>
          </p:cNvPr>
          <p:cNvSpPr txBox="1"/>
          <p:nvPr/>
        </p:nvSpPr>
        <p:spPr>
          <a:xfrm>
            <a:off x="2397586" y="3680480"/>
            <a:ext cx="1130617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数据包的详细内容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4102206-3A82-4E3B-9E7E-BD14995834C7}"/>
              </a:ext>
            </a:extLst>
          </p:cNvPr>
          <p:cNvSpPr txBox="1"/>
          <p:nvPr/>
        </p:nvSpPr>
        <p:spPr>
          <a:xfrm>
            <a:off x="2397586" y="5237390"/>
            <a:ext cx="1130617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数据包的字节内容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7B2650B-537B-4F59-AC3B-CD8F5ABE9A67}"/>
              </a:ext>
            </a:extLst>
          </p:cNvPr>
          <p:cNvSpPr/>
          <p:nvPr/>
        </p:nvSpPr>
        <p:spPr>
          <a:xfrm>
            <a:off x="3886199" y="4719460"/>
            <a:ext cx="5218981" cy="1528210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1EEAF0E0-4B89-4DE5-854B-628270B1FDA8}"/>
              </a:ext>
            </a:extLst>
          </p:cNvPr>
          <p:cNvCxnSpPr>
            <a:stCxn id="19" idx="0"/>
            <a:endCxn id="18" idx="2"/>
          </p:cNvCxnSpPr>
          <p:nvPr/>
        </p:nvCxnSpPr>
        <p:spPr>
          <a:xfrm flipV="1">
            <a:off x="2962895" y="4326811"/>
            <a:ext cx="0" cy="910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38CE77FB-A2AC-479D-AE03-48133119E5D7}"/>
              </a:ext>
            </a:extLst>
          </p:cNvPr>
          <p:cNvSpPr txBox="1"/>
          <p:nvPr/>
        </p:nvSpPr>
        <p:spPr>
          <a:xfrm>
            <a:off x="2281409" y="4458935"/>
            <a:ext cx="681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软件解析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44E8336-C8B5-4A3C-B360-A6FE2D45732F}"/>
              </a:ext>
            </a:extLst>
          </p:cNvPr>
          <p:cNvSpPr txBox="1"/>
          <p:nvPr/>
        </p:nvSpPr>
        <p:spPr>
          <a:xfrm>
            <a:off x="363526" y="5324340"/>
            <a:ext cx="134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不同协议的报文具有特定的格式</a:t>
            </a:r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97FC6EA2-A5FD-4CAD-A66F-D33A8589D729}"/>
              </a:ext>
            </a:extLst>
          </p:cNvPr>
          <p:cNvCxnSpPr>
            <a:stCxn id="24" idx="3"/>
            <a:endCxn id="23" idx="1"/>
          </p:cNvCxnSpPr>
          <p:nvPr/>
        </p:nvCxnSpPr>
        <p:spPr>
          <a:xfrm flipV="1">
            <a:off x="1706627" y="4782101"/>
            <a:ext cx="574782" cy="10039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6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网络封包分析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5479DE7-1970-449D-9C66-A8A5CFA0E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385" y="1625139"/>
            <a:ext cx="6815439" cy="465968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8541454-E5C0-457B-980D-F7116E9E2B53}"/>
              </a:ext>
            </a:extLst>
          </p:cNvPr>
          <p:cNvSpPr/>
          <p:nvPr/>
        </p:nvSpPr>
        <p:spPr>
          <a:xfrm>
            <a:off x="2129706" y="3954982"/>
            <a:ext cx="343619" cy="191568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C1167F0-DF11-47FA-BD49-10366F204FAE}"/>
              </a:ext>
            </a:extLst>
          </p:cNvPr>
          <p:cNvSpPr/>
          <p:nvPr/>
        </p:nvSpPr>
        <p:spPr>
          <a:xfrm>
            <a:off x="1324154" y="5719361"/>
            <a:ext cx="1453552" cy="164360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2217D18-609A-4DF4-9916-FFAB454C0A27}"/>
              </a:ext>
            </a:extLst>
          </p:cNvPr>
          <p:cNvSpPr txBox="1"/>
          <p:nvPr/>
        </p:nvSpPr>
        <p:spPr>
          <a:xfrm>
            <a:off x="167656" y="3589101"/>
            <a:ext cx="888520" cy="92333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选中想要了解的字节</a:t>
            </a:r>
          </a:p>
        </p:txBody>
      </p: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E72F62D4-B82E-41A7-9963-31AC1CADBF4E}"/>
              </a:ext>
            </a:extLst>
          </p:cNvPr>
          <p:cNvCxnSpPr>
            <a:stCxn id="11" idx="3"/>
            <a:endCxn id="9" idx="1"/>
          </p:cNvCxnSpPr>
          <p:nvPr/>
        </p:nvCxnSpPr>
        <p:spPr>
          <a:xfrm>
            <a:off x="1056176" y="4050766"/>
            <a:ext cx="1073530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6DE6A5B9-F4EA-4445-BD9B-A711C481CE26}"/>
              </a:ext>
            </a:extLst>
          </p:cNvPr>
          <p:cNvSpPr txBox="1"/>
          <p:nvPr/>
        </p:nvSpPr>
        <p:spPr>
          <a:xfrm>
            <a:off x="150388" y="5801541"/>
            <a:ext cx="888520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该字节的含义</a:t>
            </a:r>
          </a:p>
        </p:txBody>
      </p: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71664A46-4005-4974-B3F8-83205A82233B}"/>
              </a:ext>
            </a:extLst>
          </p:cNvPr>
          <p:cNvCxnSpPr>
            <a:stCxn id="14" idx="3"/>
            <a:endCxn id="10" idx="1"/>
          </p:cNvCxnSpPr>
          <p:nvPr/>
        </p:nvCxnSpPr>
        <p:spPr>
          <a:xfrm flipV="1">
            <a:off x="1038908" y="5801541"/>
            <a:ext cx="285246" cy="3231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B775BE49-98BF-4A8D-9203-D35440705D10}"/>
              </a:ext>
            </a:extLst>
          </p:cNvPr>
          <p:cNvSpPr/>
          <p:nvPr/>
        </p:nvSpPr>
        <p:spPr>
          <a:xfrm>
            <a:off x="1476554" y="3264640"/>
            <a:ext cx="1453552" cy="164360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1262023-6006-40CB-96EC-74DB21449D63}"/>
              </a:ext>
            </a:extLst>
          </p:cNvPr>
          <p:cNvSpPr txBox="1"/>
          <p:nvPr/>
        </p:nvSpPr>
        <p:spPr>
          <a:xfrm>
            <a:off x="49764" y="2106597"/>
            <a:ext cx="888520" cy="92333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该字节对应的信息</a:t>
            </a:r>
          </a:p>
        </p:txBody>
      </p: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CEE6C77E-2583-4537-98EC-85F7D2BEE7E7}"/>
              </a:ext>
            </a:extLst>
          </p:cNvPr>
          <p:cNvCxnSpPr>
            <a:stCxn id="21" idx="3"/>
            <a:endCxn id="18" idx="1"/>
          </p:cNvCxnSpPr>
          <p:nvPr/>
        </p:nvCxnSpPr>
        <p:spPr>
          <a:xfrm>
            <a:off x="938284" y="2568262"/>
            <a:ext cx="538270" cy="7785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798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网络封包分析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836CD4-BDE1-422D-9F3F-5FD1B972B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52" y="1780391"/>
            <a:ext cx="8573696" cy="9335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FEA41FB-0416-4767-B00F-B6D009C14B13}"/>
              </a:ext>
            </a:extLst>
          </p:cNvPr>
          <p:cNvSpPr txBox="1"/>
          <p:nvPr/>
        </p:nvSpPr>
        <p:spPr>
          <a:xfrm>
            <a:off x="461643" y="3023407"/>
            <a:ext cx="2576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从上到下网络封包被不断拆解，越靠下，其在网络结构中层级越靠上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49BDA0-29EC-4BA8-B276-6DBB5B3C3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86" y="4256173"/>
            <a:ext cx="2968697" cy="1877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D5AD5E-FA94-433E-8588-EAF6E1E962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8"/>
          <a:stretch/>
        </p:blipFill>
        <p:spPr>
          <a:xfrm>
            <a:off x="3295291" y="2947597"/>
            <a:ext cx="5582923" cy="2617154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828CB672-F044-4230-81ED-54366D2E3156}"/>
              </a:ext>
            </a:extLst>
          </p:cNvPr>
          <p:cNvSpPr txBox="1"/>
          <p:nvPr/>
        </p:nvSpPr>
        <p:spPr>
          <a:xfrm>
            <a:off x="5079851" y="5671716"/>
            <a:ext cx="1959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可以将其中的每一层展开，查看该层的具体信息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B409A00-13C9-45F4-AC1A-1EA35F5766F1}"/>
              </a:ext>
            </a:extLst>
          </p:cNvPr>
          <p:cNvSpPr/>
          <p:nvPr/>
        </p:nvSpPr>
        <p:spPr>
          <a:xfrm>
            <a:off x="285151" y="2398143"/>
            <a:ext cx="6253671" cy="207997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99F5D547-D0FB-4034-B75D-B45EBFBF0560}"/>
              </a:ext>
            </a:extLst>
          </p:cNvPr>
          <p:cNvCxnSpPr>
            <a:stCxn id="20" idx="2"/>
            <a:endCxn id="7" idx="0"/>
          </p:cNvCxnSpPr>
          <p:nvPr/>
        </p:nvCxnSpPr>
        <p:spPr>
          <a:xfrm rot="16200000" flipH="1">
            <a:off x="4578642" y="1439485"/>
            <a:ext cx="341457" cy="26747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721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网络封包分析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18B1300-C1EE-4626-9357-5210C8A1CE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50"/>
          <a:stretch/>
        </p:blipFill>
        <p:spPr>
          <a:xfrm>
            <a:off x="1" y="1548462"/>
            <a:ext cx="4114032" cy="176440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CAA13C1-B3B0-4F2A-9F27-E8841FDA9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033" y="1548460"/>
            <a:ext cx="5029968" cy="1749937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9AF8CB6-59AC-4699-9872-7ECBCDF5B6DB}"/>
              </a:ext>
            </a:extLst>
          </p:cNvPr>
          <p:cNvSpPr/>
          <p:nvPr/>
        </p:nvSpPr>
        <p:spPr>
          <a:xfrm>
            <a:off x="0" y="1759787"/>
            <a:ext cx="241540" cy="1538609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72892C6-4E50-4C40-815A-BB4C70BA94BD}"/>
              </a:ext>
            </a:extLst>
          </p:cNvPr>
          <p:cNvSpPr/>
          <p:nvPr/>
        </p:nvSpPr>
        <p:spPr>
          <a:xfrm>
            <a:off x="4137921" y="1548460"/>
            <a:ext cx="217651" cy="1749936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6CED537-46D3-44D7-ACA9-816981B5A63D}"/>
              </a:ext>
            </a:extLst>
          </p:cNvPr>
          <p:cNvSpPr txBox="1"/>
          <p:nvPr/>
        </p:nvSpPr>
        <p:spPr>
          <a:xfrm>
            <a:off x="605431" y="3600507"/>
            <a:ext cx="2903172" cy="2087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TCP</a:t>
            </a:r>
            <a:r>
              <a:rPr lang="zh-CN" altLang="en-US" dirty="0"/>
              <a:t>协议中，两台设备并不是只通过一个网络封包便可以完成连接的，这里的框框头起</a:t>
            </a:r>
            <a:r>
              <a:rPr lang="en-US" altLang="zh-CN" dirty="0"/>
              <a:t>TCP</a:t>
            </a:r>
            <a:r>
              <a:rPr lang="zh-CN" altLang="en-US" dirty="0"/>
              <a:t>连接的头，尾部在</a:t>
            </a:r>
            <a:r>
              <a:rPr lang="en-US" altLang="zh-CN" dirty="0"/>
              <a:t>TCP</a:t>
            </a:r>
            <a:r>
              <a:rPr lang="zh-CN" altLang="en-US" dirty="0"/>
              <a:t>的结束，中间实线部分表示该网络封包是该</a:t>
            </a:r>
            <a:r>
              <a:rPr lang="en-US" altLang="zh-CN" dirty="0"/>
              <a:t>TCP</a:t>
            </a:r>
            <a:r>
              <a:rPr lang="zh-CN" altLang="en-US" dirty="0"/>
              <a:t>的一部分，虚线则不是。</a:t>
            </a:r>
          </a:p>
        </p:txBody>
      </p:sp>
      <p:cxnSp>
        <p:nvCxnSpPr>
          <p:cNvPr id="12" name="连接符: 肘形 11">
            <a:extLst>
              <a:ext uri="{FF2B5EF4-FFF2-40B4-BE49-F238E27FC236}">
                <a16:creationId xmlns:a16="http://schemas.microsoft.com/office/drawing/2014/main" id="{1B4BA645-B89C-4589-9E70-4AD4FE7A5354}"/>
              </a:ext>
            </a:extLst>
          </p:cNvPr>
          <p:cNvCxnSpPr>
            <a:cxnSpLocks/>
            <a:stCxn id="14" idx="2"/>
            <a:endCxn id="10" idx="0"/>
          </p:cNvCxnSpPr>
          <p:nvPr/>
        </p:nvCxnSpPr>
        <p:spPr>
          <a:xfrm rot="16200000" flipH="1">
            <a:off x="937838" y="2481327"/>
            <a:ext cx="302111" cy="19362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1DF9B17B-786E-42CC-BCA8-B3A9C80CBE03}"/>
              </a:ext>
            </a:extLst>
          </p:cNvPr>
          <p:cNvSpPr txBox="1"/>
          <p:nvPr/>
        </p:nvSpPr>
        <p:spPr>
          <a:xfrm>
            <a:off x="5177431" y="3596894"/>
            <a:ext cx="29031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DNS</a:t>
            </a:r>
            <a:r>
              <a:rPr lang="zh-CN" altLang="en-US" dirty="0"/>
              <a:t>协议中包含两个网络封包，一个是用户向服务器发送的用于请求查询，令一个是服务器向用户发送用于应答。</a:t>
            </a:r>
          </a:p>
        </p:txBody>
      </p: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8FA2CFA9-034F-4FB9-8256-E066512D606E}"/>
              </a:ext>
            </a:extLst>
          </p:cNvPr>
          <p:cNvCxnSpPr>
            <a:stCxn id="16" idx="2"/>
            <a:endCxn id="21" idx="0"/>
          </p:cNvCxnSpPr>
          <p:nvPr/>
        </p:nvCxnSpPr>
        <p:spPr>
          <a:xfrm rot="16200000" flipH="1">
            <a:off x="5288633" y="2256510"/>
            <a:ext cx="298498" cy="23822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B6E4DA2B-B86F-42A3-8719-603746CC04DF}"/>
              </a:ext>
            </a:extLst>
          </p:cNvPr>
          <p:cNvSpPr txBox="1"/>
          <p:nvPr/>
        </p:nvSpPr>
        <p:spPr>
          <a:xfrm>
            <a:off x="932388" y="5857576"/>
            <a:ext cx="2249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</a:rPr>
              <a:t>属于同一组的网络封包被称为一组对话。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152CCD13-92D0-493C-9360-6875B26C1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139" y="4443919"/>
            <a:ext cx="1237573" cy="2085972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4C07A605-01BA-4062-A0E0-1105AD375243}"/>
              </a:ext>
            </a:extLst>
          </p:cNvPr>
          <p:cNvSpPr txBox="1"/>
          <p:nvPr/>
        </p:nvSpPr>
        <p:spPr>
          <a:xfrm>
            <a:off x="6029864" y="5486905"/>
            <a:ext cx="158726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实现快速跳转</a:t>
            </a:r>
          </a:p>
        </p:txBody>
      </p: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88DF3440-F7CC-472E-84EE-3CCAF79FE1F4}"/>
              </a:ext>
            </a:extLst>
          </p:cNvPr>
          <p:cNvCxnSpPr>
            <a:cxnSpLocks/>
            <a:stCxn id="30" idx="1"/>
            <a:endCxn id="28" idx="3"/>
          </p:cNvCxnSpPr>
          <p:nvPr/>
        </p:nvCxnSpPr>
        <p:spPr>
          <a:xfrm rot="10800000">
            <a:off x="4932712" y="5486905"/>
            <a:ext cx="1097152" cy="1846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07584"/>
      </p:ext>
    </p:extLst>
  </p:cSld>
  <p:clrMapOvr>
    <a:masterClrMapping/>
  </p:clrMapOvr>
</p:sld>
</file>

<file path=ppt/theme/theme1.xml><?xml version="1.0" encoding="utf-8"?>
<a:theme xmlns:a="http://schemas.openxmlformats.org/drawingml/2006/main" name="2016-VI主题">
  <a:themeElements>
    <a:clrScheme name="VI统一色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C8161E"/>
      </a:accent1>
      <a:accent2>
        <a:srgbClr val="F08300"/>
      </a:accent2>
      <a:accent3>
        <a:srgbClr val="FDD000"/>
      </a:accent3>
      <a:accent4>
        <a:srgbClr val="338D27"/>
      </a:accent4>
      <a:accent5>
        <a:srgbClr val="0086D1"/>
      </a:accent5>
      <a:accent6>
        <a:srgbClr val="004098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" id="{5AE3302E-EAD3-4AF6-9B05-44D5CA6E31FB}" vid="{55D1CDEE-FEEF-4D3E-ACCF-BFCE645E4B0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</Template>
  <TotalTime>3868</TotalTime>
  <Words>519</Words>
  <Application>Microsoft Office PowerPoint</Application>
  <PresentationFormat>全屏显示(4:3)</PresentationFormat>
  <Paragraphs>60</Paragraphs>
  <Slides>15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等线</vt:lpstr>
      <vt:lpstr>等线 Light</vt:lpstr>
      <vt:lpstr>微软雅黑</vt:lpstr>
      <vt:lpstr>Arial</vt:lpstr>
      <vt:lpstr>Calibri</vt:lpstr>
      <vt:lpstr>2016-VI主题</vt:lpstr>
      <vt:lpstr>Wireshark使用教程</vt:lpstr>
      <vt:lpstr>什么是wireshark</vt:lpstr>
      <vt:lpstr>抓包</vt:lpstr>
      <vt:lpstr>抓包</vt:lpstr>
      <vt:lpstr>网络封包分析</vt:lpstr>
      <vt:lpstr>网络封包分析</vt:lpstr>
      <vt:lpstr>网络封包分析</vt:lpstr>
      <vt:lpstr>网络封包分析</vt:lpstr>
      <vt:lpstr>网络封包分析</vt:lpstr>
      <vt:lpstr>过滤器</vt:lpstr>
      <vt:lpstr>过滤器</vt:lpstr>
      <vt:lpstr>过滤器</vt:lpstr>
      <vt:lpstr>演示</vt:lpstr>
      <vt:lpstr>作业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刘 紫剑</cp:lastModifiedBy>
  <cp:revision>129</cp:revision>
  <dcterms:created xsi:type="dcterms:W3CDTF">2016-01-21T16:32:22Z</dcterms:created>
  <dcterms:modified xsi:type="dcterms:W3CDTF">2023-02-25T04:55:39Z</dcterms:modified>
</cp:coreProperties>
</file>